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409" r:id="rId3"/>
    <p:sldId id="425" r:id="rId4"/>
    <p:sldId id="426" r:id="rId5"/>
    <p:sldId id="427" r:id="rId6"/>
    <p:sldId id="411" r:id="rId7"/>
    <p:sldId id="424" r:id="rId8"/>
    <p:sldId id="451" r:id="rId9"/>
    <p:sldId id="437" r:id="rId10"/>
    <p:sldId id="440" r:id="rId11"/>
    <p:sldId id="441" r:id="rId12"/>
    <p:sldId id="445" r:id="rId13"/>
    <p:sldId id="442" r:id="rId14"/>
    <p:sldId id="417" r:id="rId15"/>
    <p:sldId id="410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6" y="132"/>
      </p:cViewPr>
      <p:guideLst>
        <p:guide orient="horz" pos="2205"/>
        <p:guide pos="385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70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6340" y="1112520"/>
            <a:ext cx="9799320" cy="361061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zh-CN"/>
              <a:t>区块链学院</a:t>
            </a:r>
            <a:br>
              <a:rPr lang="zh-CN" altLang="zh-CN"/>
            </a:br>
            <a:r>
              <a:rPr lang="zh-CN" altLang="zh-CN">
                <a:solidFill>
                  <a:srgbClr val="FF0000"/>
                </a:solidFill>
              </a:rPr>
              <a:t>基于区块链技术电子合同系统</a:t>
            </a:r>
            <a:br>
              <a:rPr lang="zh-CN" altLang="zh-CN"/>
            </a:br>
            <a:r>
              <a:rPr lang="zh-CN" altLang="zh-CN"/>
              <a:t>项目</a:t>
            </a:r>
            <a:r>
              <a:rPr lang="zh-CN" altLang="en-US">
                <a:sym typeface="+mn-ea"/>
              </a:rPr>
              <a:t>周报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276350" y="5135245"/>
            <a:ext cx="9799320" cy="1161415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tx1"/>
                </a:solidFill>
                <a:sym typeface="+mn-ea"/>
              </a:rPr>
              <a:t>第二次</a:t>
            </a:r>
            <a:r>
              <a:rPr lang="zh-CN" altLang="en-US">
                <a:sym typeface="+mn-ea"/>
              </a:rPr>
              <a:t>项目总结</a:t>
            </a:r>
            <a:r>
              <a:rPr lang="en-US" altLang="zh-CN">
                <a:sym typeface="+mn-ea"/>
              </a:rPr>
              <a:t>: 3</a:t>
            </a:r>
            <a:r>
              <a:rPr lang="zh-CN" altLang="en-US">
                <a:sym typeface="+mn-ea"/>
              </a:rPr>
              <a:t>月</a:t>
            </a:r>
            <a:r>
              <a:rPr lang="en-US" altLang="zh-CN">
                <a:sym typeface="+mn-ea"/>
              </a:rPr>
              <a:t>25</a:t>
            </a:r>
            <a:r>
              <a:rPr lang="zh-CN" altLang="en-US">
                <a:sym typeface="+mn-ea"/>
              </a:rPr>
              <a:t>日</a:t>
            </a:r>
            <a:r>
              <a:rPr lang="en-US" altLang="zh-CN">
                <a:sym typeface="+mn-ea"/>
              </a:rPr>
              <a:t>-3</a:t>
            </a:r>
            <a:r>
              <a:rPr lang="zh-CN" altLang="en-US">
                <a:sym typeface="+mn-ea"/>
              </a:rPr>
              <a:t>月</a:t>
            </a:r>
            <a:r>
              <a:rPr lang="en-US" altLang="zh-CN">
                <a:sym typeface="+mn-ea"/>
              </a:rPr>
              <a:t>29</a:t>
            </a:r>
            <a:r>
              <a:rPr lang="zh-CN" altLang="en-US">
                <a:sym typeface="+mn-ea"/>
              </a:rPr>
              <a:t>日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项目成员：徐峰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曾思雨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张雅</a:t>
            </a:r>
            <a:r>
              <a:rPr lang="zh-CN" altLang="en-US">
                <a:sym typeface="+mn-ea"/>
              </a:rPr>
              <a:t>萍 李钰晨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5" name="图片 4" descr="电脑屏幕的照片上有字&#10;&#10;低可信度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45" y="237859"/>
            <a:ext cx="4259309" cy="792429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后端开发本周工作情况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502285" y="1478915"/>
            <a:ext cx="10470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初步设计了</a:t>
            </a:r>
            <a:r>
              <a:rPr lang="zh-CN" altLang="en-US"/>
              <a:t>四个数据库表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拟定合同关键信息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875" y="3698240"/>
            <a:ext cx="6080760" cy="2241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测试本周工作情况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18770" y="1478915"/>
            <a:ext cx="10470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完成了登录测试用例</a:t>
            </a:r>
            <a:r>
              <a:rPr lang="en-US" altLang="zh-CN"/>
              <a:t>1.0</a:t>
            </a:r>
            <a:r>
              <a:rPr lang="zh-CN" altLang="en-US"/>
              <a:t>版本的编写</a:t>
            </a:r>
            <a:endParaRPr lang="zh-CN" altLang="en-US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5054600"/>
            <a:ext cx="6238875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文档本周工作情况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8330" y="1478915"/>
            <a:ext cx="104705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完成项目可行性报告的编写工作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完成测试计划分析报告的</a:t>
            </a:r>
            <a:r>
              <a:rPr lang="zh-CN" altLang="en-US"/>
              <a:t>书写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软件需求说明书的</a:t>
            </a:r>
            <a:r>
              <a:rPr lang="zh-CN" altLang="en-US"/>
              <a:t>书写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r="-288" b="23137"/>
          <a:stretch>
            <a:fillRect/>
          </a:stretch>
        </p:blipFill>
        <p:spPr>
          <a:xfrm>
            <a:off x="368300" y="3968115"/>
            <a:ext cx="4866640" cy="753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980" y="3968115"/>
            <a:ext cx="5019675" cy="7531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85" y="5324475"/>
            <a:ext cx="8210550" cy="657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61690"/>
            <a:ext cx="10969200" cy="705600"/>
          </a:xfrm>
        </p:spPr>
        <p:txBody>
          <a:bodyPr/>
          <a:lstStyle/>
          <a:p>
            <a:r>
              <a:rPr lang="zh-CN" altLang="en-US"/>
              <a:t>评分标准</a:t>
            </a:r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98699" y="1021740"/>
          <a:ext cx="11307445" cy="495744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552700"/>
                <a:gridCol w="972820"/>
                <a:gridCol w="918210"/>
                <a:gridCol w="6863715"/>
              </a:tblGrid>
              <a:tr h="4470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effectLst/>
                        </a:rPr>
                        <a:t>评分角度</a:t>
                      </a:r>
                      <a:endParaRPr lang="zh-CN" altLang="en-US" sz="1600" b="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>
                          <a:effectLst/>
                        </a:rPr>
                        <a:t>分值</a:t>
                      </a:r>
                      <a:endParaRPr lang="zh-CN" altLang="en-US" sz="1600" b="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effectLst/>
                        </a:rPr>
                        <a:t>自评分</a:t>
                      </a:r>
                      <a:endParaRPr lang="zh-CN" altLang="en-US" sz="1600" b="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r>
                        <a:rPr lang="zh-CN" altLang="en-US" sz="1600" b="0">
                          <a:effectLst/>
                        </a:rPr>
                        <a:t>评分标准</a:t>
                      </a:r>
                      <a:endParaRPr lang="zh-CN" altLang="en-US" sz="1600" b="0">
                        <a:effectLst/>
                      </a:endParaRPr>
                    </a:p>
                  </a:txBody>
                  <a:tcPr marL="80667" marR="80667" marT="40333" marB="40333" anchor="ctr"/>
                </a:tc>
              </a:tr>
              <a:tr h="14293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任务完成度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4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effectLst/>
                        </a:rPr>
                        <a:t>3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</a:rPr>
                        <a:t>4</a:t>
                      </a:r>
                      <a:r>
                        <a:rPr lang="zh-CN" altLang="en-US" sz="1600">
                          <a:effectLst/>
                        </a:rPr>
                        <a:t>分：团队成员不仅完成了本周的工作任务，而且任务完成质量高，满足或超出预期目标；</a:t>
                      </a:r>
                      <a:endParaRPr lang="zh-CN" altLang="en-US" sz="1600">
                        <a:effectLst/>
                      </a:endParaRPr>
                    </a:p>
                    <a:p>
                      <a:r>
                        <a:rPr lang="en-US" altLang="zh-CN" sz="1600">
                          <a:effectLst/>
                        </a:rPr>
                        <a:t>3</a:t>
                      </a:r>
                      <a:r>
                        <a:rPr lang="zh-CN" altLang="en-US" sz="1600">
                          <a:effectLst/>
                        </a:rPr>
                        <a:t>分：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团队成员的任务完成质量基本符合预期，但可能需要进行一些调整或改进；</a:t>
                      </a:r>
                      <a:endParaRPr lang="zh-CN" altLang="en-US" sz="1600">
                        <a:effectLst/>
                        <a:sym typeface="+mn-ea"/>
                      </a:endParaRPr>
                    </a:p>
                    <a:p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分：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团队成员的任务完成度较低，存在一些重要的任务未完成或者存在较大的错误</a:t>
                      </a:r>
                      <a:r>
                        <a:rPr lang="zh-CN" altLang="en-US" sz="1600">
                          <a:effectLst/>
                        </a:rPr>
                        <a:t>；</a:t>
                      </a:r>
                      <a:endParaRPr lang="en-US" altLang="zh-CN" sz="1600">
                        <a:effectLst/>
                      </a:endParaRPr>
                    </a:p>
                    <a:p>
                      <a:r>
                        <a:rPr lang="en-US" altLang="zh-CN" sz="1600">
                          <a:effectLst/>
                        </a:rPr>
                        <a:t>1</a:t>
                      </a:r>
                      <a:r>
                        <a:rPr lang="zh-CN" altLang="en-US" sz="1600">
                          <a:effectLst/>
                        </a:rPr>
                        <a:t>分：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团队成员完成了少部分本周的工作任务，完成度极低，存在严重的问题或错误。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</a:tr>
              <a:tr h="8515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effectLst/>
                        </a:rPr>
                        <a:t>团队合作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分：积极参与团队工作，有效沟通并协作解决问题</a:t>
                      </a:r>
                      <a:r>
                        <a:rPr lang="en-US" altLang="zh-CN" sz="1600">
                          <a:effectLst/>
                        </a:rPr>
                        <a:t>;</a:t>
                      </a:r>
                      <a:endParaRPr lang="en-US" altLang="zh-CN" sz="1600">
                        <a:effectLst/>
                      </a:endParaRPr>
                    </a:p>
                    <a:p>
                      <a:r>
                        <a:rPr lang="en-US" altLang="zh-CN" sz="1600">
                          <a:effectLst/>
                        </a:rPr>
                        <a:t>1</a:t>
                      </a:r>
                      <a:r>
                        <a:rPr lang="zh-CN" altLang="en-US" sz="1600">
                          <a:effectLst/>
                        </a:rPr>
                        <a:t>分：能</a:t>
                      </a:r>
                      <a:r>
                        <a:rPr sz="1600">
                          <a:effectLst/>
                        </a:rPr>
                        <a:t>进行基本的沟通和协作</a:t>
                      </a:r>
                      <a:r>
                        <a:rPr lang="zh-CN" sz="1600">
                          <a:effectLst/>
                        </a:rPr>
                        <a:t>，存在一些摩擦</a:t>
                      </a:r>
                      <a:r>
                        <a:rPr lang="en-US" altLang="zh-CN" sz="1600">
                          <a:effectLst/>
                        </a:rPr>
                        <a:t>;</a:t>
                      </a:r>
                      <a:endParaRPr lang="zh-CN" altLang="en-US" sz="1600">
                        <a:effectLst/>
                      </a:endParaRPr>
                    </a:p>
                    <a:p>
                      <a:r>
                        <a:rPr lang="zh-CN" altLang="en-US" sz="1600">
                          <a:effectLst/>
                        </a:rPr>
                        <a:t>0分：完全没有参与团队工作，对团队合作没有任何贡献。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YouTrack</a:t>
                      </a:r>
                      <a:r>
                        <a:rPr lang="zh-CN" altLang="en-US" sz="1600">
                          <a:effectLst/>
                        </a:rPr>
                        <a:t>使用情况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effectLst/>
                        </a:rPr>
                        <a:t>1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分：</a:t>
                      </a:r>
                      <a:r>
                        <a:rPr lang="en-US" altLang="zh-CN" sz="1600">
                          <a:effectLst/>
                        </a:rPr>
                        <a:t>YouTrack</a:t>
                      </a:r>
                      <a:r>
                        <a:rPr lang="zh-CN" altLang="en-US" sz="1600">
                          <a:effectLst/>
                        </a:rPr>
                        <a:t>使用频繁，过程记录完整，定期更新和反馈；</a:t>
                      </a:r>
                      <a:endParaRPr lang="en-US" altLang="zh-CN" sz="1600">
                        <a:effectLst/>
                      </a:endParaRPr>
                    </a:p>
                    <a:p>
                      <a:r>
                        <a:rPr lang="en-US" altLang="zh-CN" sz="1600">
                          <a:effectLst/>
                        </a:rPr>
                        <a:t>1</a:t>
                      </a:r>
                      <a:r>
                        <a:rPr lang="zh-CN" altLang="en-US" sz="1600">
                          <a:effectLst/>
                        </a:rPr>
                        <a:t>分：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未能充分利用YouTrack，无法及时更新</a:t>
                      </a:r>
                      <a:r>
                        <a:rPr lang="zh-CN" altLang="en-US" sz="1600">
                          <a:effectLst/>
                        </a:rPr>
                        <a:t>；</a:t>
                      </a:r>
                      <a:endParaRPr lang="zh-CN" altLang="en-US" sz="1600">
                        <a:effectLst/>
                      </a:endParaRPr>
                    </a:p>
                    <a:p>
                      <a:r>
                        <a:rPr lang="en-US" altLang="zh-CN" sz="1600">
                          <a:effectLst/>
                        </a:rPr>
                        <a:t>0</a:t>
                      </a:r>
                      <a:r>
                        <a:rPr lang="zh-CN" altLang="en-US" sz="1600">
                          <a:effectLst/>
                        </a:rPr>
                        <a:t>分：未使用</a:t>
                      </a:r>
                      <a:r>
                        <a:rPr lang="en-US" altLang="zh-CN" sz="1600">
                          <a:effectLst/>
                        </a:rPr>
                        <a:t>YouTrack</a:t>
                      </a:r>
                      <a:r>
                        <a:rPr lang="zh-CN" altLang="en-US" sz="1600">
                          <a:effectLst/>
                        </a:rPr>
                        <a:t>记录学习过程或无法有效记录和跟踪任务。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</a:tr>
              <a:tr h="8140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effectLst/>
                        </a:rPr>
                        <a:t>视频质量</a:t>
                      </a:r>
                      <a:endParaRPr lang="zh-CN" altLang="en-US" sz="1600">
                        <a:effectLst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effectLst/>
                        </a:rPr>
                        <a:t>（</a:t>
                      </a:r>
                      <a:r>
                        <a:rPr lang="en-US" altLang="zh-CN" sz="1600">
                          <a:effectLst/>
                        </a:rPr>
                        <a:t>1≤</a:t>
                      </a:r>
                      <a:r>
                        <a:rPr lang="zh-CN" altLang="en-US" sz="1600">
                          <a:effectLst/>
                        </a:rPr>
                        <a:t>时长</a:t>
                      </a:r>
                      <a:r>
                        <a:rPr lang="en-US" altLang="zh-CN" sz="1600">
                          <a:effectLst/>
                        </a:rPr>
                        <a:t>≤</a:t>
                      </a:r>
                      <a:r>
                        <a:rPr lang="en-US" altLang="zh-CN" sz="1600">
                          <a:effectLst/>
                        </a:rPr>
                        <a:t>10</a:t>
                      </a:r>
                      <a:r>
                        <a:rPr lang="zh-CN" altLang="en-US" sz="1600">
                          <a:effectLst/>
                        </a:rPr>
                        <a:t>、声音清晰连贯、画面清晰连贯</a:t>
                      </a:r>
                      <a:r>
                        <a:rPr lang="en-US" altLang="zh-CN" sz="1600">
                          <a:effectLst/>
                        </a:rPr>
                        <a:t>)</a:t>
                      </a:r>
                      <a:endParaRPr lang="en-US" altLang="zh-CN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effectLst/>
                        </a:rPr>
                        <a:t>1</a:t>
                      </a:r>
                      <a:r>
                        <a:rPr lang="zh-CN" altLang="en-US" sz="1600">
                          <a:effectLst/>
                        </a:rPr>
                        <a:t>分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effectLst/>
                        </a:rPr>
                        <a:t>2</a:t>
                      </a:r>
                      <a:r>
                        <a:rPr lang="zh-CN" altLang="en-US" sz="1600">
                          <a:effectLst/>
                        </a:rPr>
                        <a:t>分：视频质量好，能清楚说明本周工作及自评分缘由</a:t>
                      </a:r>
                      <a:endParaRPr lang="en-US" altLang="zh-CN" sz="1600">
                        <a:effectLst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effectLst/>
                        </a:rPr>
                        <a:t>1</a:t>
                      </a:r>
                      <a:r>
                        <a:rPr lang="zh-CN" altLang="en-US" sz="1600">
                          <a:effectLst/>
                        </a:rPr>
                        <a:t>分：</a:t>
                      </a:r>
                      <a:r>
                        <a:rPr lang="zh-CN" altLang="en-US" sz="1600">
                          <a:effectLst/>
                          <a:sym typeface="+mn-ea"/>
                        </a:rPr>
                        <a:t>视频质量好，不能清楚说明本周工作及自评分缘由</a:t>
                      </a:r>
                      <a:endParaRPr lang="en-US" altLang="zh-CN" sz="1600">
                        <a:effectLst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effectLst/>
                        </a:rPr>
                        <a:t>0</a:t>
                      </a:r>
                      <a:r>
                        <a:rPr lang="zh-CN" altLang="en-US" sz="1600">
                          <a:effectLst/>
                        </a:rPr>
                        <a:t>分：无视频</a:t>
                      </a:r>
                      <a:endParaRPr lang="zh-CN" altLang="en-US" sz="1600">
                        <a:effectLst/>
                      </a:endParaRPr>
                    </a:p>
                  </a:txBody>
                  <a:tcPr marL="80667" marR="80667" marT="40333" marB="40333" anchor="ctr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889000" y="6085205"/>
            <a:ext cx="89154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/>
              <a:t>本周小组自评总分（</a:t>
            </a:r>
            <a:r>
              <a:rPr lang="en-US" altLang="zh-CN" sz="4400"/>
              <a:t>1-8</a:t>
            </a:r>
            <a:r>
              <a:rPr lang="zh-CN" altLang="en-US" sz="4400"/>
              <a:t>）：</a:t>
            </a:r>
            <a:r>
              <a:rPr lang="zh-CN" altLang="en-US" sz="4400" u="sng"/>
              <a:t>   </a:t>
            </a:r>
            <a:r>
              <a:rPr lang="en-US" altLang="zh-CN" sz="4400" u="sng"/>
              <a:t>7</a:t>
            </a:r>
            <a:r>
              <a:rPr lang="zh-CN" altLang="en-US" sz="4400" u="sng"/>
              <a:t>  </a:t>
            </a:r>
            <a:r>
              <a:rPr lang="zh-CN" altLang="en-US" sz="4400"/>
              <a:t>分</a:t>
            </a:r>
            <a:endParaRPr lang="zh-CN" altLang="en-US" sz="4400"/>
          </a:p>
        </p:txBody>
      </p:sp>
      <p:sp>
        <p:nvSpPr>
          <p:cNvPr id="7" name="文本框 6"/>
          <p:cNvSpPr txBox="1"/>
          <p:nvPr/>
        </p:nvSpPr>
        <p:spPr>
          <a:xfrm>
            <a:off x="3409950" y="95885"/>
            <a:ext cx="2779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请根据实际情况填写分值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4507865" y="499745"/>
            <a:ext cx="405765" cy="4673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49965" y="186222"/>
            <a:ext cx="10515600" cy="685092"/>
          </a:xfrm>
        </p:spPr>
        <p:txBody>
          <a:bodyPr>
            <a:normAutofit/>
          </a:bodyPr>
          <a:lstStyle/>
          <a:p>
            <a:r>
              <a:rPr lang="zh-CN" altLang="en-US" sz="3600" b="0" i="0">
                <a:solidFill>
                  <a:srgbClr val="1C1917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工作总结</a:t>
            </a:r>
            <a:endParaRPr lang="zh-CN" altLang="en-US" sz="36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549910" y="1149350"/>
            <a:ext cx="11133455" cy="5570220"/>
          </a:xfrm>
        </p:spPr>
        <p:txBody>
          <a:bodyPr>
            <a:normAutofit/>
          </a:bodyPr>
          <a:lstStyle/>
          <a:p>
            <a:pPr algn="l"/>
            <a:r>
              <a:rPr lang="zh-CN" altLang="en-US" b="1" i="0">
                <a:solidFill>
                  <a:srgbClr val="1C1917"/>
                </a:solidFill>
                <a:effectLst/>
                <a:latin typeface="-apple-system"/>
              </a:rPr>
              <a:t>一、问题与挑战</a:t>
            </a:r>
            <a:endParaRPr lang="zh-CN" altLang="en-US" b="1" i="0">
              <a:solidFill>
                <a:srgbClr val="1C1917"/>
              </a:solidFill>
              <a:effectLst/>
              <a:latin typeface="-apple-system"/>
            </a:endParaRPr>
          </a:p>
          <a:p>
            <a:pPr marL="342900" indent="-342900" algn="l">
              <a:buAutoNum type="arabicPeriod"/>
            </a:pPr>
            <a:r>
              <a:rPr>
                <a:solidFill>
                  <a:srgbClr val="1C1917"/>
                </a:solidFill>
                <a:effectLst/>
                <a:latin typeface="-apple-system"/>
                <a:sym typeface="+mn-ea"/>
              </a:rPr>
              <a:t>在项目数据库编写阶段，因为没有现有的类似项目参考，在编写数据库时没有分清楚主体部分和关键信息</a:t>
            </a:r>
            <a:endParaRPr>
              <a:solidFill>
                <a:srgbClr val="1C1917"/>
              </a:solidFill>
              <a:effectLst/>
              <a:latin typeface="-apple-system"/>
              <a:sym typeface="+mn-ea"/>
            </a:endParaRPr>
          </a:p>
          <a:p>
            <a:pPr marL="342900" indent="-342900" algn="l">
              <a:buAutoNum type="arabicPeriod"/>
            </a:pPr>
            <a:r>
              <a:rPr>
                <a:solidFill>
                  <a:srgbClr val="1C1917"/>
                </a:solidFill>
                <a:effectLst/>
                <a:latin typeface="-apple-system"/>
                <a:sym typeface="+mn-ea"/>
              </a:rPr>
              <a:t>问题描述：本周在团队项目中，遇到了因为沟通问题无法初步确定软件需求说明书的确立，可行性研究报告的书写也</a:t>
            </a:r>
            <a:r>
              <a:rPr>
                <a:solidFill>
                  <a:srgbClr val="1C1917"/>
                </a:solidFill>
                <a:effectLst/>
                <a:latin typeface="-apple-system"/>
                <a:sym typeface="+mn-ea"/>
              </a:rPr>
              <a:t>有部分类似问题，测试用例因为专业能力遇到</a:t>
            </a:r>
            <a:r>
              <a:rPr>
                <a:solidFill>
                  <a:srgbClr val="1C1917"/>
                </a:solidFill>
                <a:effectLst/>
                <a:latin typeface="-apple-system"/>
                <a:sym typeface="+mn-ea"/>
              </a:rPr>
              <a:t>问题</a:t>
            </a:r>
            <a:endParaRPr>
              <a:solidFill>
                <a:srgbClr val="1C1917"/>
              </a:solidFill>
              <a:effectLst/>
              <a:latin typeface="-apple-system"/>
              <a:sym typeface="+mn-ea"/>
            </a:endParaRPr>
          </a:p>
          <a:p>
            <a:pPr marL="0" indent="0" algn="l">
              <a:buNone/>
            </a:pPr>
            <a:r>
              <a:rPr>
                <a:solidFill>
                  <a:srgbClr val="1C1917"/>
                </a:solidFill>
                <a:effectLst/>
                <a:latin typeface="-apple-system"/>
                <a:sym typeface="+mn-ea"/>
              </a:rPr>
              <a:t>    解决思路：我们计划在学习过程中尝试编写类似项目，在学习中确立学习目标，有明确的目的和措施。加强沟通提升人员个人业务</a:t>
            </a:r>
            <a:r>
              <a:rPr>
                <a:solidFill>
                  <a:srgbClr val="1C1917"/>
                </a:solidFill>
                <a:effectLst/>
                <a:latin typeface="-apple-system"/>
                <a:sym typeface="+mn-ea"/>
              </a:rPr>
              <a:t>能力</a:t>
            </a:r>
            <a:endParaRPr>
              <a:solidFill>
                <a:srgbClr val="1C1917"/>
              </a:solidFill>
              <a:effectLst/>
              <a:latin typeface="-apple-system"/>
              <a:sym typeface="+mn-ea"/>
            </a:endParaRPr>
          </a:p>
          <a:p>
            <a:pPr marL="0" indent="0" algn="l">
              <a:buNone/>
            </a:pPr>
            <a:endParaRPr>
              <a:solidFill>
                <a:srgbClr val="1C1917"/>
              </a:solidFill>
              <a:effectLst/>
              <a:latin typeface="-apple-system"/>
              <a:sym typeface="+mn-ea"/>
            </a:endParaRPr>
          </a:p>
          <a:p>
            <a:pPr algn="l">
              <a:buClrTx/>
              <a:buSzTx/>
            </a:pPr>
            <a:r>
              <a:rPr b="1">
                <a:solidFill>
                  <a:srgbClr val="1C1917"/>
                </a:solidFill>
                <a:effectLst/>
                <a:latin typeface="-apple-system"/>
                <a:sym typeface="+mn-ea"/>
              </a:rPr>
              <a:t>二、资源需求</a:t>
            </a:r>
            <a:endParaRPr b="1">
              <a:solidFill>
                <a:srgbClr val="1C1917"/>
              </a:solidFill>
              <a:effectLst/>
              <a:latin typeface="-apple-system"/>
              <a:sym typeface="+mn-ea"/>
            </a:endParaRPr>
          </a:p>
          <a:p>
            <a:pPr marL="342900" indent="-342900" algn="l">
              <a:buClrTx/>
              <a:buSzTx/>
              <a:buFont typeface="+mj-lt"/>
              <a:buAutoNum type="arabicPeriod"/>
            </a:pPr>
            <a:r>
              <a:rPr>
                <a:solidFill>
                  <a:srgbClr val="1C1917"/>
                </a:solidFill>
                <a:effectLst/>
                <a:latin typeface="-apple-system"/>
                <a:sym typeface="+mn-ea"/>
              </a:rPr>
              <a:t>相类似的项目资源参考，</a:t>
            </a:r>
            <a:r>
              <a:rPr lang="en-US" altLang="zh-CN">
                <a:solidFill>
                  <a:srgbClr val="1C1917"/>
                </a:solidFill>
                <a:effectLst/>
                <a:latin typeface="-apple-system"/>
                <a:sym typeface="+mn-ea"/>
              </a:rPr>
              <a:t>ipfs</a:t>
            </a:r>
            <a:r>
              <a:rPr>
                <a:solidFill>
                  <a:srgbClr val="1C1917"/>
                </a:solidFill>
                <a:effectLst/>
                <a:latin typeface="-apple-system"/>
                <a:sym typeface="+mn-ea"/>
              </a:rPr>
              <a:t>的学习</a:t>
            </a:r>
            <a:r>
              <a:rPr>
                <a:solidFill>
                  <a:srgbClr val="1C1917"/>
                </a:solidFill>
                <a:effectLst/>
                <a:latin typeface="-apple-system"/>
                <a:sym typeface="+mn-ea"/>
              </a:rPr>
              <a:t>资源</a:t>
            </a:r>
            <a:endParaRPr>
              <a:solidFill>
                <a:srgbClr val="1C1917"/>
              </a:solidFill>
              <a:effectLst/>
              <a:latin typeface="-apple-system"/>
              <a:sym typeface="+mn-ea"/>
            </a:endParaRPr>
          </a:p>
          <a:p>
            <a:pPr marL="0" indent="0" algn="l">
              <a:buNone/>
            </a:pPr>
            <a:endParaRPr>
              <a:solidFill>
                <a:srgbClr val="1C1917"/>
              </a:solidFill>
              <a:effectLst/>
              <a:latin typeface="-apple-system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本周组员自评</a:t>
            </a:r>
            <a:endParaRPr lang="zh-CN" altLang="en-US"/>
          </a:p>
        </p:txBody>
      </p:sp>
      <p:graphicFrame>
        <p:nvGraphicFramePr>
          <p:cNvPr id="4" name="表格 4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409752" y="1490663"/>
          <a:ext cx="11372495" cy="3678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99"/>
                <a:gridCol w="2274499"/>
                <a:gridCol w="2274499"/>
                <a:gridCol w="2274499"/>
                <a:gridCol w="2274499"/>
              </a:tblGrid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评价指标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徐峰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sym typeface="+mn-ea"/>
                        </a:rPr>
                        <a:t>曾思雨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sym typeface="+mn-ea"/>
                        </a:rPr>
                        <a:t>张雅萍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>
                          <a:sym typeface="+mn-ea"/>
                        </a:rPr>
                        <a:t>李钰晨</a:t>
                      </a:r>
                      <a:endParaRPr lang="zh-CN" altLang="en-US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项目管理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技术能力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沟通协作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4</a:t>
                      </a:r>
                      <a:endParaRPr lang="en-US" altLang="zh-CN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完成任务质量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4</a:t>
                      </a:r>
                      <a:endParaRPr lang="en-US" altLang="zh-CN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时间管理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5</a:t>
                      </a:r>
                      <a:endParaRPr lang="en-US" altLang="zh-CN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创新能力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文档质量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 3 </a:t>
                      </a:r>
                      <a:endParaRPr lang="en-US" altLang="zh-CN"/>
                    </a:p>
                  </a:txBody>
                  <a:tcPr/>
                </a:tc>
              </a:tr>
              <a:tr h="408722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小计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24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24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25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              25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174763" y="5600014"/>
            <a:ext cx="358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评分指标和方式见下一页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每个指标的评分标准，每个标准分为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到</a:t>
            </a:r>
            <a:r>
              <a:rPr lang="en-US" altLang="zh-CN" b="0" i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zh-CN" altLang="en-US" b="0" i="0">
                <a:solidFill>
                  <a:srgbClr val="0D0D0D"/>
                </a:solidFill>
                <a:effectLst/>
                <a:latin typeface="Söhne"/>
              </a:rPr>
              <a:t>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6149" y="1314000"/>
            <a:ext cx="5722731" cy="4997486"/>
          </a:xfrm>
        </p:spPr>
        <p:txBody>
          <a:bodyPr>
            <a:noAutofit/>
          </a:bodyPr>
          <a:lstStyle/>
          <a:p>
            <a:pPr algn="l">
              <a:lnSpc>
                <a:spcPts val="1200"/>
              </a:lnSpc>
              <a:buFont typeface="+mj-lt"/>
              <a:buAutoNum type="arabicPeriod"/>
            </a:pPr>
            <a:r>
              <a:rPr lang="zh-CN" altLang="en-US" sz="900" b="1" i="0">
                <a:solidFill>
                  <a:srgbClr val="0D0D0D"/>
                </a:solidFill>
                <a:effectLst/>
                <a:latin typeface="Söhne"/>
              </a:rPr>
              <a:t>项目管理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：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分：完全没有组织和管理能力，项目进展混乱，无法按时完成任务。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1-2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分：管理能力较弱，项目进展缓慢，常常需要他人提醒才能完成任务。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3-4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分：具备基本的项目管理能力，能够合理分配任务和资源，按时完成项目阶段性目标。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分：出色的项目管理能力，能够有效规划、执行和监控项目进度，确保项目按时高质量完成。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lnSpc>
                <a:spcPts val="1200"/>
              </a:lnSpc>
              <a:buFont typeface="+mj-lt"/>
              <a:buAutoNum type="arabicPeriod"/>
            </a:pPr>
            <a:r>
              <a:rPr lang="zh-CN" altLang="en-US" sz="900" b="1" i="0">
                <a:solidFill>
                  <a:srgbClr val="0D0D0D"/>
                </a:solidFill>
                <a:effectLst/>
                <a:latin typeface="Söhne"/>
              </a:rPr>
              <a:t>技术能力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：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分：技术水平极低，无法完成分配的任务，需要持续的帮助和指导。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1-2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分：技术能力较弱，完成任务的质量不高，需要他人频繁地进行修正和指导。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3-4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分：具备基本的技术能力，能够独立完成任务，但还有一定的改进空间。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分：技术能力出色，能够独立解决复杂的技术问题，代码质量高，具有较强的创新能力。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lnSpc>
                <a:spcPts val="1200"/>
              </a:lnSpc>
              <a:buFont typeface="+mj-lt"/>
              <a:buAutoNum type="arabicPeriod"/>
            </a:pPr>
            <a:r>
              <a:rPr lang="zh-CN" altLang="en-US" sz="900" b="1" i="0">
                <a:solidFill>
                  <a:srgbClr val="0D0D0D"/>
                </a:solidFill>
                <a:effectLst/>
                <a:latin typeface="Söhne"/>
              </a:rPr>
              <a:t>沟通协作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：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分：缺乏沟通和团队合作精神，不愿意分享信息和帮助团队成员。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1-2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分：沟通能力较差，与团队成员之间合作欠缺默契，经常发生误解和冲突。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3-4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分：具备基本的沟通和团队合作能力，能够有效地与团队成员交流和协作，解决问题。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分：出色的沟通和团队合作能力，能够有效地协调团队成员，提高团队整体绩效。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lnSpc>
                <a:spcPts val="1200"/>
              </a:lnSpc>
              <a:buFont typeface="+mj-lt"/>
              <a:buAutoNum type="arabicPeriod"/>
            </a:pPr>
            <a:r>
              <a:rPr lang="zh-CN" altLang="en-US" sz="900" b="1" i="0">
                <a:solidFill>
                  <a:srgbClr val="0D0D0D"/>
                </a:solidFill>
                <a:effectLst/>
                <a:latin typeface="Söhne"/>
              </a:rPr>
              <a:t>完成任务质量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：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0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分：完成任务的质量极低，存在严重的缺陷和错误，无法使用或满足需求。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1-2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分：任务完成质量较差，存在较多的问题和错误，需要大量的修改和调整。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3-4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分：任务完成质量一般，满足基本需求，但仍有一些改进的空间。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lnSpc>
                <a:spcPts val="1200"/>
              </a:lnSpc>
              <a:buFont typeface="+mj-lt"/>
              <a:buAutoNum type="arabicPeriod"/>
            </a:pPr>
            <a:r>
              <a:rPr lang="en-US" altLang="zh-CN" sz="900" b="0" i="0">
                <a:solidFill>
                  <a:srgbClr val="0D0D0D"/>
                </a:solidFill>
                <a:effectLst/>
                <a:latin typeface="Söhne"/>
              </a:rPr>
              <a:t>5</a:t>
            </a:r>
            <a:r>
              <a:rPr lang="zh-CN" altLang="en-US" sz="900" b="0" i="0">
                <a:solidFill>
                  <a:srgbClr val="0D0D0D"/>
                </a:solidFill>
                <a:effectLst/>
                <a:latin typeface="Söhne"/>
              </a:rPr>
              <a:t>分：任务完成质量优秀，完全满足需求，没有明显的问题或错误。</a:t>
            </a:r>
            <a:endParaRPr lang="zh-CN" altLang="en-US" sz="900" b="0" i="0">
              <a:solidFill>
                <a:srgbClr val="0D0D0D"/>
              </a:solidFill>
              <a:effectLst/>
              <a:latin typeface="Söhne"/>
            </a:endParaRPr>
          </a:p>
          <a:p>
            <a:pPr>
              <a:lnSpc>
                <a:spcPts val="1200"/>
              </a:lnSpc>
            </a:pPr>
            <a:endParaRPr lang="zh-CN" altLang="en-US" sz="900"/>
          </a:p>
        </p:txBody>
      </p:sp>
      <p:sp>
        <p:nvSpPr>
          <p:cNvPr id="4" name="内容占位符 2"/>
          <p:cNvSpPr txBox="1"/>
          <p:nvPr/>
        </p:nvSpPr>
        <p:spPr>
          <a:xfrm>
            <a:off x="6996379" y="1482926"/>
            <a:ext cx="4812444" cy="5105108"/>
          </a:xfrm>
          <a:prstGeom prst="rect">
            <a:avLst/>
          </a:prstGeom>
        </p:spPr>
        <p:txBody>
          <a:bodyPr vert="horz" lIns="90000" tIns="46800" rIns="90000" bIns="46800" rtlCol="0">
            <a:normAutofit fontScale="55000" lnSpcReduction="20000"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5"/>
            </a:pPr>
            <a:r>
              <a:rPr lang="zh-CN" altLang="en-US" b="1">
                <a:solidFill>
                  <a:srgbClr val="0D0D0D"/>
                </a:solidFill>
                <a:latin typeface="Söhne"/>
              </a:rPr>
              <a:t>时间管理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：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0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分：完全无法按时完成任务，经常拖延或错过截止日期。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1-2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分：时间管理能力较差，经常需要加班或临时抱佛脚才能完成任务。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3-4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分：具备基本的时间管理能力，能够合理规划时间，按时完成任务。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5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分：出色的时间管理能力，能够高效利用时间，优先处理重要任务，并确保按时完成。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>
              <a:buFont typeface="+mj-lt"/>
              <a:buAutoNum type="arabicPeriod" startAt="5"/>
            </a:pPr>
            <a:r>
              <a:rPr lang="zh-CN" altLang="en-US" b="1">
                <a:solidFill>
                  <a:srgbClr val="0D0D0D"/>
                </a:solidFill>
                <a:latin typeface="Söhne"/>
              </a:rPr>
              <a:t>创新能力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：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0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分：缺乏创新意识，只能按照既定的模式和方法完成任务，缺乏新思路和解决问题的能力。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1-2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分：创新能力较弱，对问题缺乏新颖的见解和解决方法，依赖于他人的指导和建议。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3-4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分：具备一定的创新能力，能够提出一些新颖的想法和解决方案，但还有改进的空间。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5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分：创新能力突出，能够独立思考并提出创新性的解决方案，为项目带来新的价值和视角。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>
              <a:buFont typeface="+mj-lt"/>
              <a:buAutoNum type="arabicPeriod" startAt="5"/>
            </a:pPr>
            <a:r>
              <a:rPr lang="zh-CN" altLang="en-US" b="1">
                <a:solidFill>
                  <a:srgbClr val="0D0D0D"/>
                </a:solidFill>
                <a:latin typeface="Söhne"/>
              </a:rPr>
              <a:t>文档质量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：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0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分：文档质量极低，内容混乱、格式不规范，无法清晰表达项目信息。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1-2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分：文档质量较差，存在较多的错误和不完整之处，需要大量修改和完善。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3-4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分：文档质量一般，能够清晰、准确地表达项目信息，但仍有改进的空间。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zh-CN">
                <a:solidFill>
                  <a:srgbClr val="0D0D0D"/>
                </a:solidFill>
                <a:latin typeface="Söhne"/>
              </a:rPr>
              <a:t>5</a:t>
            </a:r>
            <a:r>
              <a:rPr lang="zh-CN" altLang="en-US">
                <a:solidFill>
                  <a:srgbClr val="0D0D0D"/>
                </a:solidFill>
                <a:latin typeface="Söhne"/>
              </a:rPr>
              <a:t>分：文档质量优秀，内容完整、结构清晰，能够满足读者的需求并提供有价值的信息。</a:t>
            </a:r>
            <a:endParaRPr lang="zh-CN" altLang="en-US">
              <a:solidFill>
                <a:srgbClr val="0D0D0D"/>
              </a:solidFill>
              <a:latin typeface="Söhne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评分方式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4184469" y="2586211"/>
            <a:ext cx="315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0" i="0" kern="12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唐僧的 项目管理 分</a:t>
            </a:r>
            <a:endParaRPr lang="zh-CN" altLang="en-US"/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2400" y="1119286"/>
            <a:ext cx="1282766" cy="146692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22" y="3429000"/>
            <a:ext cx="1181161" cy="1625684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230" y="3726416"/>
            <a:ext cx="1619333" cy="1390721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305" y="3782840"/>
            <a:ext cx="1530429" cy="1384371"/>
          </a:xfrm>
          <a:prstGeom prst="rect">
            <a:avLst/>
          </a:prstGeom>
        </p:spPr>
      </p:pic>
      <p:sp>
        <p:nvSpPr>
          <p:cNvPr id="78" name="任意多边形: 形状 77"/>
          <p:cNvSpPr/>
          <p:nvPr/>
        </p:nvSpPr>
        <p:spPr>
          <a:xfrm>
            <a:off x="2155865" y="5296947"/>
            <a:ext cx="364521" cy="609685"/>
          </a:xfrm>
          <a:custGeom>
            <a:avLst/>
            <a:gdLst>
              <a:gd name="T0" fmla="*/ 1474 w 7654"/>
              <a:gd name="T1" fmla="*/ 5477 h 12800"/>
              <a:gd name="T2" fmla="*/ 675 w 7654"/>
              <a:gd name="T3" fmla="*/ 6230 h 12800"/>
              <a:gd name="T4" fmla="*/ 321 w 7654"/>
              <a:gd name="T5" fmla="*/ 5854 h 12800"/>
              <a:gd name="T6" fmla="*/ 6 w 7654"/>
              <a:gd name="T7" fmla="*/ 5270 h 12800"/>
              <a:gd name="T8" fmla="*/ 9 w 7654"/>
              <a:gd name="T9" fmla="*/ 4875 h 12800"/>
              <a:gd name="T10" fmla="*/ 387 w 7654"/>
              <a:gd name="T11" fmla="*/ 790 h 12800"/>
              <a:gd name="T12" fmla="*/ 1221 w 7654"/>
              <a:gd name="T13" fmla="*/ 0 h 12800"/>
              <a:gd name="T14" fmla="*/ 1893 w 7654"/>
              <a:gd name="T15" fmla="*/ 790 h 12800"/>
              <a:gd name="T16" fmla="*/ 1474 w 7654"/>
              <a:gd name="T17" fmla="*/ 5477 h 12800"/>
              <a:gd name="T18" fmla="*/ 5517 w 7654"/>
              <a:gd name="T19" fmla="*/ 5646 h 12800"/>
              <a:gd name="T20" fmla="*/ 6206 w 7654"/>
              <a:gd name="T21" fmla="*/ 6418 h 12800"/>
              <a:gd name="T22" fmla="*/ 5291 w 7654"/>
              <a:gd name="T23" fmla="*/ 7153 h 12800"/>
              <a:gd name="T24" fmla="*/ 2186 w 7654"/>
              <a:gd name="T25" fmla="*/ 7153 h 12800"/>
              <a:gd name="T26" fmla="*/ 1845 w 7654"/>
              <a:gd name="T27" fmla="*/ 7134 h 12800"/>
              <a:gd name="T28" fmla="*/ 1358 w 7654"/>
              <a:gd name="T29" fmla="*/ 6946 h 12800"/>
              <a:gd name="T30" fmla="*/ 881 w 7654"/>
              <a:gd name="T31" fmla="*/ 6438 h 12800"/>
              <a:gd name="T32" fmla="*/ 1734 w 7654"/>
              <a:gd name="T33" fmla="*/ 5647 h 12800"/>
              <a:gd name="T34" fmla="*/ 5517 w 7654"/>
              <a:gd name="T35" fmla="*/ 5647 h 12800"/>
              <a:gd name="T36" fmla="*/ 5517 w 7654"/>
              <a:gd name="T37" fmla="*/ 5646 h 12800"/>
              <a:gd name="T38" fmla="*/ 6661 w 7654"/>
              <a:gd name="T39" fmla="*/ 12047 h 12800"/>
              <a:gd name="T40" fmla="*/ 5842 w 7654"/>
              <a:gd name="T41" fmla="*/ 12800 h 12800"/>
              <a:gd name="T42" fmla="*/ 5155 w 7654"/>
              <a:gd name="T43" fmla="*/ 12047 h 12800"/>
              <a:gd name="T44" fmla="*/ 5574 w 7654"/>
              <a:gd name="T45" fmla="*/ 7378 h 12800"/>
              <a:gd name="T46" fmla="*/ 6378 w 7654"/>
              <a:gd name="T47" fmla="*/ 6663 h 12800"/>
              <a:gd name="T48" fmla="*/ 7080 w 7654"/>
              <a:gd name="T49" fmla="*/ 7378 h 12800"/>
              <a:gd name="T50" fmla="*/ 6661 w 7654"/>
              <a:gd name="T51" fmla="*/ 12047 h 12800"/>
              <a:gd name="T52" fmla="*/ 7234 w 7654"/>
              <a:gd name="T53" fmla="*/ 5477 h 12800"/>
              <a:gd name="T54" fmla="*/ 6415 w 7654"/>
              <a:gd name="T55" fmla="*/ 6230 h 12800"/>
              <a:gd name="T56" fmla="*/ 5746 w 7654"/>
              <a:gd name="T57" fmla="*/ 5458 h 12800"/>
              <a:gd name="T58" fmla="*/ 6148 w 7654"/>
              <a:gd name="T59" fmla="*/ 809 h 12800"/>
              <a:gd name="T60" fmla="*/ 6981 w 7654"/>
              <a:gd name="T61" fmla="*/ 0 h 12800"/>
              <a:gd name="T62" fmla="*/ 7654 w 7654"/>
              <a:gd name="T63" fmla="*/ 809 h 12800"/>
              <a:gd name="T64" fmla="*/ 7234 w 7654"/>
              <a:gd name="T65" fmla="*/ 547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54" h="12800">
                <a:moveTo>
                  <a:pt x="1474" y="5477"/>
                </a:moveTo>
                <a:lnTo>
                  <a:pt x="675" y="6230"/>
                </a:lnTo>
                <a:lnTo>
                  <a:pt x="321" y="5854"/>
                </a:lnTo>
                <a:cubicBezTo>
                  <a:pt x="135" y="5666"/>
                  <a:pt x="23" y="5458"/>
                  <a:pt x="6" y="5270"/>
                </a:cubicBezTo>
                <a:cubicBezTo>
                  <a:pt x="0" y="5196"/>
                  <a:pt x="7" y="5063"/>
                  <a:pt x="9" y="4875"/>
                </a:cubicBezTo>
                <a:lnTo>
                  <a:pt x="387" y="790"/>
                </a:lnTo>
                <a:lnTo>
                  <a:pt x="1221" y="0"/>
                </a:lnTo>
                <a:lnTo>
                  <a:pt x="1893" y="790"/>
                </a:lnTo>
                <a:lnTo>
                  <a:pt x="1474" y="5477"/>
                </a:lnTo>
                <a:close/>
                <a:moveTo>
                  <a:pt x="5517" y="5646"/>
                </a:moveTo>
                <a:lnTo>
                  <a:pt x="6206" y="6418"/>
                </a:lnTo>
                <a:lnTo>
                  <a:pt x="5291" y="7153"/>
                </a:lnTo>
                <a:lnTo>
                  <a:pt x="2186" y="7153"/>
                </a:lnTo>
                <a:cubicBezTo>
                  <a:pt x="2016" y="7153"/>
                  <a:pt x="1903" y="7153"/>
                  <a:pt x="1845" y="7134"/>
                </a:cubicBezTo>
                <a:cubicBezTo>
                  <a:pt x="1676" y="7134"/>
                  <a:pt x="1461" y="7040"/>
                  <a:pt x="1358" y="6946"/>
                </a:cubicBezTo>
                <a:lnTo>
                  <a:pt x="881" y="6438"/>
                </a:lnTo>
                <a:lnTo>
                  <a:pt x="1734" y="5647"/>
                </a:lnTo>
                <a:lnTo>
                  <a:pt x="5517" y="5647"/>
                </a:lnTo>
                <a:lnTo>
                  <a:pt x="5517" y="5646"/>
                </a:lnTo>
                <a:close/>
                <a:moveTo>
                  <a:pt x="6661" y="12047"/>
                </a:moveTo>
                <a:lnTo>
                  <a:pt x="5842" y="12800"/>
                </a:lnTo>
                <a:lnTo>
                  <a:pt x="5155" y="12047"/>
                </a:lnTo>
                <a:lnTo>
                  <a:pt x="5574" y="7378"/>
                </a:lnTo>
                <a:lnTo>
                  <a:pt x="6378" y="6663"/>
                </a:lnTo>
                <a:lnTo>
                  <a:pt x="7080" y="7378"/>
                </a:lnTo>
                <a:lnTo>
                  <a:pt x="6661" y="12047"/>
                </a:lnTo>
                <a:close/>
                <a:moveTo>
                  <a:pt x="7234" y="5477"/>
                </a:moveTo>
                <a:lnTo>
                  <a:pt x="6415" y="6230"/>
                </a:lnTo>
                <a:lnTo>
                  <a:pt x="5746" y="5458"/>
                </a:lnTo>
                <a:lnTo>
                  <a:pt x="6148" y="809"/>
                </a:lnTo>
                <a:lnTo>
                  <a:pt x="6981" y="0"/>
                </a:lnTo>
                <a:lnTo>
                  <a:pt x="7654" y="809"/>
                </a:lnTo>
                <a:lnTo>
                  <a:pt x="7234" y="5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任意多边形: 形状 78"/>
          <p:cNvSpPr/>
          <p:nvPr/>
        </p:nvSpPr>
        <p:spPr>
          <a:xfrm>
            <a:off x="9113519" y="5344844"/>
            <a:ext cx="341900" cy="609685"/>
          </a:xfrm>
          <a:custGeom>
            <a:avLst/>
            <a:gdLst>
              <a:gd name="T0" fmla="*/ 1497 w 7177"/>
              <a:gd name="T1" fmla="*/ 5449 h 12800"/>
              <a:gd name="T2" fmla="*/ 677 w 7177"/>
              <a:gd name="T3" fmla="*/ 6179 h 12800"/>
              <a:gd name="T4" fmla="*/ 316 w 7177"/>
              <a:gd name="T5" fmla="*/ 5776 h 12800"/>
              <a:gd name="T6" fmla="*/ 15 w 7177"/>
              <a:gd name="T7" fmla="*/ 5182 h 12800"/>
              <a:gd name="T8" fmla="*/ 9 w 7177"/>
              <a:gd name="T9" fmla="*/ 4893 h 12800"/>
              <a:gd name="T10" fmla="*/ 426 w 7177"/>
              <a:gd name="T11" fmla="*/ 230 h 12800"/>
              <a:gd name="T12" fmla="*/ 1823 w 7177"/>
              <a:gd name="T13" fmla="*/ 1727 h 12800"/>
              <a:gd name="T14" fmla="*/ 1497 w 7177"/>
              <a:gd name="T15" fmla="*/ 5449 h 12800"/>
              <a:gd name="T16" fmla="*/ 5037 w 7177"/>
              <a:gd name="T17" fmla="*/ 11264 h 12800"/>
              <a:gd name="T18" fmla="*/ 5844 w 7177"/>
              <a:gd name="T19" fmla="*/ 12147 h 12800"/>
              <a:gd name="T20" fmla="*/ 5453 w 7177"/>
              <a:gd name="T21" fmla="*/ 12512 h 12800"/>
              <a:gd name="T22" fmla="*/ 4576 w 7177"/>
              <a:gd name="T23" fmla="*/ 12800 h 12800"/>
              <a:gd name="T24" fmla="*/ 854 w 7177"/>
              <a:gd name="T25" fmla="*/ 12800 h 12800"/>
              <a:gd name="T26" fmla="*/ 136 w 7177"/>
              <a:gd name="T27" fmla="*/ 12052 h 12800"/>
              <a:gd name="T28" fmla="*/ 988 w 7177"/>
              <a:gd name="T29" fmla="*/ 11264 h 12800"/>
              <a:gd name="T30" fmla="*/ 5037 w 7177"/>
              <a:gd name="T31" fmla="*/ 11264 h 12800"/>
              <a:gd name="T32" fmla="*/ 2132 w 7177"/>
              <a:gd name="T33" fmla="*/ 1536 h 12800"/>
              <a:gd name="T34" fmla="*/ 713 w 7177"/>
              <a:gd name="T35" fmla="*/ 0 h 12800"/>
              <a:gd name="T36" fmla="*/ 6335 w 7177"/>
              <a:gd name="T37" fmla="*/ 0 h 12800"/>
              <a:gd name="T38" fmla="*/ 7057 w 7177"/>
              <a:gd name="T39" fmla="*/ 806 h 12800"/>
              <a:gd name="T40" fmla="*/ 6201 w 7177"/>
              <a:gd name="T41" fmla="*/ 1536 h 12800"/>
              <a:gd name="T42" fmla="*/ 2132 w 7177"/>
              <a:gd name="T43" fmla="*/ 1536 h 12800"/>
              <a:gd name="T44" fmla="*/ 5121 w 7177"/>
              <a:gd name="T45" fmla="*/ 5642 h 12800"/>
              <a:gd name="T46" fmla="*/ 5981 w 7177"/>
              <a:gd name="T47" fmla="*/ 6045 h 12800"/>
              <a:gd name="T48" fmla="*/ 6320 w 7177"/>
              <a:gd name="T49" fmla="*/ 6410 h 12800"/>
              <a:gd name="T50" fmla="*/ 5409 w 7177"/>
              <a:gd name="T51" fmla="*/ 7177 h 12800"/>
              <a:gd name="T52" fmla="*/ 2300 w 7177"/>
              <a:gd name="T53" fmla="*/ 7177 h 12800"/>
              <a:gd name="T54" fmla="*/ 1249 w 7177"/>
              <a:gd name="T55" fmla="*/ 6793 h 12800"/>
              <a:gd name="T56" fmla="*/ 910 w 7177"/>
              <a:gd name="T57" fmla="*/ 6428 h 12800"/>
              <a:gd name="T58" fmla="*/ 1801 w 7177"/>
              <a:gd name="T59" fmla="*/ 5641 h 12800"/>
              <a:gd name="T60" fmla="*/ 5121 w 7177"/>
              <a:gd name="T61" fmla="*/ 5641 h 12800"/>
              <a:gd name="T62" fmla="*/ 5121 w 7177"/>
              <a:gd name="T63" fmla="*/ 5642 h 12800"/>
              <a:gd name="T64" fmla="*/ 5675 w 7177"/>
              <a:gd name="T65" fmla="*/ 7369 h 12800"/>
              <a:gd name="T66" fmla="*/ 6530 w 7177"/>
              <a:gd name="T67" fmla="*/ 6620 h 12800"/>
              <a:gd name="T68" fmla="*/ 6910 w 7177"/>
              <a:gd name="T69" fmla="*/ 7004 h 12800"/>
              <a:gd name="T70" fmla="*/ 7169 w 7177"/>
              <a:gd name="T71" fmla="*/ 7561 h 12800"/>
              <a:gd name="T72" fmla="*/ 7168 w 7177"/>
              <a:gd name="T73" fmla="*/ 7983 h 12800"/>
              <a:gd name="T74" fmla="*/ 6934 w 7177"/>
              <a:gd name="T75" fmla="*/ 10573 h 12800"/>
              <a:gd name="T76" fmla="*/ 6608 w 7177"/>
              <a:gd name="T77" fmla="*/ 11456 h 12800"/>
              <a:gd name="T78" fmla="*/ 6074 w 7177"/>
              <a:gd name="T79" fmla="*/ 11936 h 12800"/>
              <a:gd name="T80" fmla="*/ 5351 w 7177"/>
              <a:gd name="T81" fmla="*/ 11130 h 12800"/>
              <a:gd name="T82" fmla="*/ 5675 w 7177"/>
              <a:gd name="T83" fmla="*/ 736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177" h="12800">
                <a:moveTo>
                  <a:pt x="1497" y="5449"/>
                </a:moveTo>
                <a:lnTo>
                  <a:pt x="677" y="6179"/>
                </a:lnTo>
                <a:lnTo>
                  <a:pt x="316" y="5776"/>
                </a:lnTo>
                <a:cubicBezTo>
                  <a:pt x="126" y="5584"/>
                  <a:pt x="33" y="5392"/>
                  <a:pt x="15" y="5182"/>
                </a:cubicBezTo>
                <a:cubicBezTo>
                  <a:pt x="8" y="5105"/>
                  <a:pt x="0" y="5009"/>
                  <a:pt x="9" y="4893"/>
                </a:cubicBezTo>
                <a:lnTo>
                  <a:pt x="426" y="230"/>
                </a:lnTo>
                <a:lnTo>
                  <a:pt x="1823" y="1727"/>
                </a:lnTo>
                <a:lnTo>
                  <a:pt x="1497" y="5449"/>
                </a:lnTo>
                <a:close/>
                <a:moveTo>
                  <a:pt x="5037" y="11264"/>
                </a:moveTo>
                <a:lnTo>
                  <a:pt x="5844" y="12147"/>
                </a:lnTo>
                <a:lnTo>
                  <a:pt x="5453" y="12512"/>
                </a:lnTo>
                <a:cubicBezTo>
                  <a:pt x="5224" y="12742"/>
                  <a:pt x="5018" y="12800"/>
                  <a:pt x="4576" y="12800"/>
                </a:cubicBezTo>
                <a:lnTo>
                  <a:pt x="854" y="12800"/>
                </a:lnTo>
                <a:lnTo>
                  <a:pt x="136" y="12052"/>
                </a:lnTo>
                <a:lnTo>
                  <a:pt x="988" y="11264"/>
                </a:lnTo>
                <a:lnTo>
                  <a:pt x="5037" y="11264"/>
                </a:lnTo>
                <a:close/>
                <a:moveTo>
                  <a:pt x="2132" y="1536"/>
                </a:moveTo>
                <a:lnTo>
                  <a:pt x="713" y="0"/>
                </a:lnTo>
                <a:lnTo>
                  <a:pt x="6335" y="0"/>
                </a:lnTo>
                <a:lnTo>
                  <a:pt x="7057" y="806"/>
                </a:lnTo>
                <a:lnTo>
                  <a:pt x="6201" y="1536"/>
                </a:lnTo>
                <a:lnTo>
                  <a:pt x="2132" y="1536"/>
                </a:lnTo>
                <a:close/>
                <a:moveTo>
                  <a:pt x="5121" y="5642"/>
                </a:moveTo>
                <a:cubicBezTo>
                  <a:pt x="5582" y="5642"/>
                  <a:pt x="5643" y="5680"/>
                  <a:pt x="5981" y="6045"/>
                </a:cubicBezTo>
                <a:lnTo>
                  <a:pt x="6320" y="6410"/>
                </a:lnTo>
                <a:lnTo>
                  <a:pt x="5409" y="7177"/>
                </a:lnTo>
                <a:lnTo>
                  <a:pt x="2300" y="7177"/>
                </a:lnTo>
                <a:cubicBezTo>
                  <a:pt x="1705" y="7177"/>
                  <a:pt x="1566" y="7119"/>
                  <a:pt x="1249" y="6793"/>
                </a:cubicBezTo>
                <a:lnTo>
                  <a:pt x="910" y="6428"/>
                </a:lnTo>
                <a:lnTo>
                  <a:pt x="1801" y="5641"/>
                </a:lnTo>
                <a:lnTo>
                  <a:pt x="5121" y="5641"/>
                </a:lnTo>
                <a:lnTo>
                  <a:pt x="5121" y="5642"/>
                </a:lnTo>
                <a:close/>
                <a:moveTo>
                  <a:pt x="5675" y="7369"/>
                </a:moveTo>
                <a:lnTo>
                  <a:pt x="6530" y="6620"/>
                </a:lnTo>
                <a:lnTo>
                  <a:pt x="6910" y="7004"/>
                </a:lnTo>
                <a:cubicBezTo>
                  <a:pt x="7057" y="7157"/>
                  <a:pt x="7154" y="7388"/>
                  <a:pt x="7169" y="7561"/>
                </a:cubicBezTo>
                <a:cubicBezTo>
                  <a:pt x="7177" y="7656"/>
                  <a:pt x="7172" y="7810"/>
                  <a:pt x="7168" y="7983"/>
                </a:cubicBezTo>
                <a:lnTo>
                  <a:pt x="6934" y="10573"/>
                </a:lnTo>
                <a:cubicBezTo>
                  <a:pt x="6897" y="11034"/>
                  <a:pt x="6786" y="11303"/>
                  <a:pt x="6608" y="11456"/>
                </a:cubicBezTo>
                <a:lnTo>
                  <a:pt x="6074" y="11936"/>
                </a:lnTo>
                <a:lnTo>
                  <a:pt x="5351" y="11130"/>
                </a:lnTo>
                <a:lnTo>
                  <a:pt x="5675" y="73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任意多边形: 形状 79"/>
          <p:cNvSpPr/>
          <p:nvPr/>
        </p:nvSpPr>
        <p:spPr>
          <a:xfrm>
            <a:off x="5526596" y="5258731"/>
            <a:ext cx="398453" cy="609685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文本框 80"/>
          <p:cNvSpPr txBox="1"/>
          <p:nvPr/>
        </p:nvSpPr>
        <p:spPr>
          <a:xfrm>
            <a:off x="6692537" y="1690789"/>
            <a:ext cx="454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(4 + 2 + 5) / 3 = </a:t>
            </a:r>
            <a:r>
              <a:rPr lang="en-US" altLang="zh-CN" sz="3600">
                <a:highlight>
                  <a:srgbClr val="FFFF00"/>
                </a:highlight>
              </a:rPr>
              <a:t>3.7</a:t>
            </a:r>
            <a:endParaRPr lang="zh-CN" altLang="en-US" sz="36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632" y="140611"/>
            <a:ext cx="10515600" cy="390249"/>
          </a:xfrm>
        </p:spPr>
        <p:txBody>
          <a:bodyPr>
            <a:normAutofit fontScale="90000"/>
          </a:bodyPr>
          <a:lstStyle/>
          <a:p>
            <a:pPr>
              <a:tabLst>
                <a:tab pos="3498850" algn="l"/>
              </a:tabLst>
            </a:pPr>
            <a:r>
              <a:rPr lang="en-US" altLang="zh-CN" sz="2000" b="1">
                <a:solidFill>
                  <a:srgbClr val="FF0000"/>
                </a:solidFill>
              </a:rPr>
              <a:t>3</a:t>
            </a:r>
            <a:r>
              <a:rPr lang="zh-CN" altLang="en-US" sz="2000" b="1">
                <a:solidFill>
                  <a:srgbClr val="FF0000"/>
                </a:solidFill>
              </a:rPr>
              <a:t>月</a:t>
            </a:r>
            <a:r>
              <a:rPr lang="en-US" altLang="zh-CN" sz="2000" b="1">
                <a:solidFill>
                  <a:srgbClr val="FF0000"/>
                </a:solidFill>
              </a:rPr>
              <a:t>25</a:t>
            </a:r>
            <a:r>
              <a:rPr lang="zh-CN" altLang="en-US" sz="2000" b="1">
                <a:solidFill>
                  <a:srgbClr val="FF0000"/>
                </a:solidFill>
              </a:rPr>
              <a:t>日</a:t>
            </a:r>
            <a:r>
              <a:rPr lang="en-US" altLang="zh-CN" sz="2000" b="1">
                <a:solidFill>
                  <a:srgbClr val="FF0000"/>
                </a:solidFill>
              </a:rPr>
              <a:t>-3</a:t>
            </a:r>
            <a:r>
              <a:rPr lang="zh-CN" altLang="en-US" sz="2000" b="1">
                <a:solidFill>
                  <a:srgbClr val="FF0000"/>
                </a:solidFill>
              </a:rPr>
              <a:t>月</a:t>
            </a:r>
            <a:r>
              <a:rPr lang="en-US" altLang="zh-CN" sz="2000" b="1">
                <a:solidFill>
                  <a:srgbClr val="FF0000"/>
                </a:solidFill>
              </a:rPr>
              <a:t>29</a:t>
            </a:r>
            <a:r>
              <a:rPr lang="zh-CN" altLang="en-US" sz="2000" b="1">
                <a:solidFill>
                  <a:srgbClr val="FF0000"/>
                </a:solidFill>
              </a:rPr>
              <a:t>日</a:t>
            </a:r>
            <a:r>
              <a:rPr lang="en-US" altLang="zh-CN" sz="2000" b="1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项目组</a:t>
            </a:r>
            <a:r>
              <a:rPr lang="en-US" altLang="zh-CN" sz="2000" b="1">
                <a:solidFill>
                  <a:srgbClr val="FF0000"/>
                </a:solidFill>
              </a:rPr>
              <a:t>youtrack</a:t>
            </a:r>
            <a:r>
              <a:rPr lang="zh-CN" altLang="en-US" sz="2000" b="1">
                <a:solidFill>
                  <a:srgbClr val="FF0000"/>
                </a:solidFill>
              </a:rPr>
              <a:t>过程记录截图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1776095"/>
            <a:ext cx="9424035" cy="40468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81375"/>
            <a:ext cx="10969200" cy="705600"/>
          </a:xfrm>
        </p:spPr>
        <p:txBody>
          <a:bodyPr/>
          <a:lstStyle/>
          <a:p>
            <a:r>
              <a:rPr lang="zh-CN" altLang="en-US"/>
              <a:t>小组会议</a:t>
            </a:r>
            <a:endParaRPr lang="zh-CN" altLang="en-US"/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501650" y="890905"/>
          <a:ext cx="11251565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550"/>
                <a:gridCol w="2546350"/>
                <a:gridCol w="970915"/>
                <a:gridCol w="1219200"/>
                <a:gridCol w="2586355"/>
                <a:gridCol w="3084195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序号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会议主题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地点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人员名单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文件名成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讨论数据库的</a:t>
                      </a:r>
                      <a:r>
                        <a:rPr lang="zh-CN" altLang="en-US"/>
                        <a:t>编写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3</a:t>
                      </a:r>
                      <a:r>
                        <a:rPr lang="zh-CN" altLang="en-US"/>
                        <a:t>月</a:t>
                      </a:r>
                      <a:r>
                        <a:rPr lang="en-US" altLang="zh-CN"/>
                        <a:t>26</a:t>
                      </a:r>
                      <a:r>
                        <a:rPr lang="zh-CN" altLang="en-US"/>
                        <a:t>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B402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sym typeface="+mn-ea"/>
                        </a:rPr>
                        <a:t>徐峰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曾思雨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张雅萍 李钰晨</a:t>
                      </a:r>
                      <a:endParaRPr lang="zh-CN" altLang="en-US" sz="1800">
                        <a:sym typeface="+mn-ea"/>
                      </a:endParaRPr>
                    </a:p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database</a:t>
                      </a:r>
                      <a:r>
                        <a:rPr lang="zh-CN" altLang="en-US"/>
                        <a:t>数据库的编写</a:t>
                      </a:r>
                      <a:r>
                        <a:rPr lang="en-US" altLang="zh-CN"/>
                        <a:t>.doc</a:t>
                      </a:r>
                      <a:endParaRPr lang="en-US" altLang="zh-CN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讨论软件需求说明书的</a:t>
                      </a:r>
                      <a:r>
                        <a:rPr lang="zh-CN" altLang="en-US"/>
                        <a:t>书写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sym typeface="+mn-ea"/>
                        </a:rPr>
                        <a:t>3</a:t>
                      </a:r>
                      <a:r>
                        <a:rPr lang="zh-CN" altLang="en-US" sz="1800">
                          <a:sym typeface="+mn-ea"/>
                        </a:rPr>
                        <a:t>月</a:t>
                      </a:r>
                      <a:r>
                        <a:rPr lang="en-US" altLang="zh-CN" sz="1800">
                          <a:sym typeface="+mn-ea"/>
                        </a:rPr>
                        <a:t>27</a:t>
                      </a:r>
                      <a:r>
                        <a:rPr lang="zh-CN" altLang="en-US" sz="1800">
                          <a:sym typeface="+mn-ea"/>
                        </a:rPr>
                        <a:t>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sym typeface="+mn-ea"/>
                        </a:rPr>
                        <a:t>B402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sym typeface="+mn-ea"/>
                        </a:rPr>
                        <a:t>徐峰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曾思雨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张雅萍 李钰晨</a:t>
                      </a:r>
                      <a:endParaRPr lang="zh-CN" altLang="en-US" sz="1800">
                        <a:sym typeface="+mn-ea"/>
                      </a:endParaRPr>
                    </a:p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sym typeface="+mn-ea"/>
                        </a:rPr>
                        <a:t>软件需求说明书</a:t>
                      </a:r>
                      <a:r>
                        <a:rPr lang="en-US" altLang="zh-CN" sz="1800">
                          <a:sym typeface="+mn-ea"/>
                        </a:rPr>
                        <a:t>.doc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讨论测试计划分析报告</a:t>
                      </a:r>
                      <a:r>
                        <a:rPr lang="zh-CN" altLang="en-US"/>
                        <a:t>和形成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>
                          <a:sym typeface="+mn-ea"/>
                        </a:rPr>
                        <a:t>3</a:t>
                      </a:r>
                      <a:r>
                        <a:rPr lang="zh-CN" altLang="en-US" sz="1800">
                          <a:sym typeface="+mn-ea"/>
                        </a:rPr>
                        <a:t>月</a:t>
                      </a:r>
                      <a:r>
                        <a:rPr lang="en-US" altLang="zh-CN" sz="1800">
                          <a:sym typeface="+mn-ea"/>
                        </a:rPr>
                        <a:t>29</a:t>
                      </a:r>
                      <a:r>
                        <a:rPr lang="zh-CN" altLang="en-US" sz="1800">
                          <a:sym typeface="+mn-ea"/>
                        </a:rPr>
                        <a:t>日</a:t>
                      </a:r>
                      <a:endParaRPr lang="zh-CN" altLang="en-US" sz="1800"/>
                    </a:p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sym typeface="+mn-ea"/>
                        </a:rPr>
                        <a:t>B402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sym typeface="+mn-ea"/>
                        </a:rPr>
                        <a:t>徐峰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曾思雨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张雅萍 李钰晨</a:t>
                      </a:r>
                      <a:endParaRPr lang="zh-CN" altLang="en-US" sz="1800">
                        <a:sym typeface="+mn-ea"/>
                      </a:endParaRPr>
                    </a:p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测试计划分析报告</a:t>
                      </a:r>
                      <a:r>
                        <a:rPr lang="en-US" altLang="zh-CN"/>
                        <a:t>.doc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914400" y="5120640"/>
            <a:ext cx="2426335" cy="1491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4722495" y="5120640"/>
            <a:ext cx="2478405" cy="1492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030" y="5120640"/>
            <a:ext cx="2401570" cy="1490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771595" y="34932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/>
              <a:t>会议支撑</a:t>
            </a:r>
            <a:r>
              <a:rPr lang="zh-CN" altLang="en-US"/>
              <a:t>素材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1117600"/>
            <a:ext cx="3354705" cy="40817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225" y="1117600"/>
            <a:ext cx="3145790" cy="40817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575" y="1118235"/>
            <a:ext cx="3243580" cy="40811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5349875"/>
            <a:ext cx="4224020" cy="12147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项目经理本周工作情况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8330" y="1478915"/>
            <a:ext cx="104705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项目成果以及学习进度会议，汇报项目进度和各自项目学习</a:t>
            </a:r>
            <a:r>
              <a:rPr lang="zh-CN" altLang="en-US"/>
              <a:t>情况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确立数据库</a:t>
            </a:r>
            <a:r>
              <a:rPr lang="zh-CN" altLang="en-US"/>
              <a:t>编写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软件需求书的编写和</a:t>
            </a:r>
            <a:r>
              <a:rPr lang="zh-CN" altLang="en-US"/>
              <a:t>规划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测试用例的</a:t>
            </a:r>
            <a:r>
              <a:rPr lang="zh-CN" altLang="en-US"/>
              <a:t>使用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测试计划分析报告的确立和</a:t>
            </a:r>
            <a:r>
              <a:rPr lang="zh-CN" altLang="en-US"/>
              <a:t>书写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23825" y="4171950"/>
            <a:ext cx="10470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b="1">
              <a:solidFill>
                <a:srgbClr val="FF0000"/>
              </a:solidFill>
              <a:effectLst/>
              <a:latin typeface="-apple-system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" y="4478655"/>
            <a:ext cx="465772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6A0B9"/>
            </a:gs>
            <a:gs pos="100000">
              <a:srgbClr val="5DBD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前端开发本周工作情况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08330" y="1478915"/>
            <a:ext cx="10470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完成登录注册的具体</a:t>
            </a:r>
            <a:r>
              <a:rPr lang="zh-CN" altLang="en-US"/>
              <a:t>编写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完成首页内容的部分</a:t>
            </a:r>
            <a:r>
              <a:rPr lang="zh-CN" altLang="en-US"/>
              <a:t>编写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05" y="2400935"/>
            <a:ext cx="5113655" cy="2624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60" y="2400935"/>
            <a:ext cx="5618480" cy="2625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5132070"/>
            <a:ext cx="3318510" cy="15189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TABLE_BEAUTIFY" val="smartTable{1ac0cfd3-c195-46d3-bca4-e99845a3806a}"/>
</p:tagLst>
</file>

<file path=ppt/tags/tag67.xml><?xml version="1.0" encoding="utf-8"?>
<p:tagLst xmlns:p="http://schemas.openxmlformats.org/presentationml/2006/main">
  <p:tag name="TABLE_ENDDRAG_ORIGIN_RECT" val="885*245"/>
  <p:tag name="TABLE_ENDDRAG_RECT" val="39*94*885*245"/>
</p:tagLst>
</file>

<file path=ppt/tags/tag68.xml><?xml version="1.0" encoding="utf-8"?>
<p:tagLst xmlns:p="http://schemas.openxmlformats.org/presentationml/2006/main">
  <p:tag name="KSO_WM_UNIT_TABLE_BEAUTIFY" val="smartTable{e92f4096-5249-4c33-8675-89854945d090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commondata" val="eyJoZGlkIjoiZjcyNjdhNDVlNWZmMmEwYTgzOTExOWYxM2Y0OGMwZjQ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2855</Words>
  <Application>WPS 演示</Application>
  <PresentationFormat>宽屏</PresentationFormat>
  <Paragraphs>309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Wingdings</vt:lpstr>
      <vt:lpstr>Söhne</vt:lpstr>
      <vt:lpstr>Segoe Print</vt:lpstr>
      <vt:lpstr>-apple-system</vt:lpstr>
      <vt:lpstr>黑体</vt:lpstr>
      <vt:lpstr>Arial Unicode MS</vt:lpstr>
      <vt:lpstr>Calibri</vt:lpstr>
      <vt:lpstr>Office 主题​​</vt:lpstr>
      <vt:lpstr>区块链学院 基于区块链技术电子合同系统 项目周报</vt:lpstr>
      <vt:lpstr>本周组员自评</vt:lpstr>
      <vt:lpstr>每个指标的评分标准，每个标准分为0到5分</vt:lpstr>
      <vt:lpstr>评分方式</vt:lpstr>
      <vt:lpstr>3月25日-3月29日 项目组youtrack过程记录截图</vt:lpstr>
      <vt:lpstr>小组会议</vt:lpstr>
      <vt:lpstr>PowerPoint 演示文稿</vt:lpstr>
      <vt:lpstr>项目经理本周工作情况</vt:lpstr>
      <vt:lpstr>前端开发本周工作情况</vt:lpstr>
      <vt:lpstr>后端开发本周工作情况</vt:lpstr>
      <vt:lpstr>测试本周工作情况</vt:lpstr>
      <vt:lpstr>文档本周工作情况</vt:lpstr>
      <vt:lpstr>评分标准</vt:lpstr>
      <vt:lpstr>工作总结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区块链学院 21级个人学习 周报</dc:title>
  <dc:creator/>
  <cp:lastModifiedBy>长河隐明月</cp:lastModifiedBy>
  <cp:revision>324</cp:revision>
  <dcterms:created xsi:type="dcterms:W3CDTF">2019-06-19T02:08:00Z</dcterms:created>
  <dcterms:modified xsi:type="dcterms:W3CDTF">2024-03-30T11:21:51Z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0F53CD7DC43A43BEBCFA51C4F2FB1F33_12</vt:lpwstr>
  </property>
</Properties>
</file>